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8" r:id="rId10"/>
    <p:sldId id="266" r:id="rId11"/>
    <p:sldId id="278" r:id="rId12"/>
    <p:sldId id="267" r:id="rId13"/>
    <p:sldId id="263" r:id="rId14"/>
    <p:sldId id="271" r:id="rId15"/>
    <p:sldId id="272" r:id="rId16"/>
    <p:sldId id="273" r:id="rId17"/>
    <p:sldId id="275" r:id="rId18"/>
    <p:sldId id="264" r:id="rId19"/>
    <p:sldId id="277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D34260-DE61-C242-A385-219A3126583C}" type="doc">
      <dgm:prSet loTypeId="urn:microsoft.com/office/officeart/2005/8/layout/cycle4" loCatId="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lang="ru-RU"/>
        </a:p>
      </dgm:t>
    </dgm:pt>
    <dgm:pt modelId="{54180E05-D29C-914D-A2BF-581C3F9ECA50}">
      <dgm:prSet phldrT="[Текст]" custT="1"/>
      <dgm:spPr/>
      <dgm:t>
        <a:bodyPr/>
        <a:lstStyle/>
        <a:p>
          <a:r>
            <a:rPr lang="ru-RU" sz="1600" dirty="0" smtClean="0"/>
            <a:t>Планирование</a:t>
          </a:r>
          <a:endParaRPr lang="ru-RU" sz="1400" dirty="0"/>
        </a:p>
      </dgm:t>
    </dgm:pt>
    <dgm:pt modelId="{16B810FD-6E33-7C47-BACD-B9CFBF3BC7E9}" type="parTrans" cxnId="{F56EBFEA-A4AD-0547-ABB0-D8E50698B30F}">
      <dgm:prSet/>
      <dgm:spPr/>
      <dgm:t>
        <a:bodyPr/>
        <a:lstStyle/>
        <a:p>
          <a:endParaRPr lang="ru-RU" sz="1600"/>
        </a:p>
      </dgm:t>
    </dgm:pt>
    <dgm:pt modelId="{7017DB9B-4A0B-AA49-847C-6746C627659B}" type="sibTrans" cxnId="{F56EBFEA-A4AD-0547-ABB0-D8E50698B30F}">
      <dgm:prSet/>
      <dgm:spPr/>
      <dgm:t>
        <a:bodyPr/>
        <a:lstStyle/>
        <a:p>
          <a:endParaRPr lang="ru-RU" sz="1600"/>
        </a:p>
      </dgm:t>
    </dgm:pt>
    <dgm:pt modelId="{E7342A94-9D1F-394B-90C5-79FACC1A349B}">
      <dgm:prSet phldrT="[Текст]" custT="1"/>
      <dgm:spPr/>
      <dgm:t>
        <a:bodyPr/>
        <a:lstStyle/>
        <a:p>
          <a:r>
            <a:rPr lang="ru-RU" sz="1800" dirty="0" smtClean="0"/>
            <a:t>Визуализация</a:t>
          </a:r>
          <a:endParaRPr lang="ru-RU" sz="1800" dirty="0"/>
        </a:p>
      </dgm:t>
    </dgm:pt>
    <dgm:pt modelId="{663426AF-DDC6-E042-A260-F5A6328E869C}" type="parTrans" cxnId="{C0927C89-55F8-E542-8A83-255A99FE4277}">
      <dgm:prSet/>
      <dgm:spPr/>
      <dgm:t>
        <a:bodyPr/>
        <a:lstStyle/>
        <a:p>
          <a:endParaRPr lang="ru-RU" sz="1600"/>
        </a:p>
      </dgm:t>
    </dgm:pt>
    <dgm:pt modelId="{B9CC2A3F-E9C8-F447-9D45-E1459DA0B889}" type="sibTrans" cxnId="{C0927C89-55F8-E542-8A83-255A99FE4277}">
      <dgm:prSet/>
      <dgm:spPr/>
      <dgm:t>
        <a:bodyPr/>
        <a:lstStyle/>
        <a:p>
          <a:endParaRPr lang="ru-RU" sz="1600"/>
        </a:p>
      </dgm:t>
    </dgm:pt>
    <dgm:pt modelId="{837F8B20-7B7E-1F4A-8DBD-8E4B77EE58A4}">
      <dgm:prSet phldrT="[Текст]" custT="1"/>
      <dgm:spPr/>
      <dgm:t>
        <a:bodyPr/>
        <a:lstStyle/>
        <a:p>
          <a:r>
            <a:rPr lang="ru-RU" sz="1600" dirty="0" smtClean="0"/>
            <a:t>Управление</a:t>
          </a:r>
          <a:endParaRPr lang="ru-RU" sz="1600" dirty="0"/>
        </a:p>
      </dgm:t>
    </dgm:pt>
    <dgm:pt modelId="{97131560-F67B-5C46-BF63-95060EE36CB1}" type="parTrans" cxnId="{BC0CA39D-64E2-0549-9403-5A2DA52BCB39}">
      <dgm:prSet/>
      <dgm:spPr/>
      <dgm:t>
        <a:bodyPr/>
        <a:lstStyle/>
        <a:p>
          <a:endParaRPr lang="ru-RU" sz="1600"/>
        </a:p>
      </dgm:t>
    </dgm:pt>
    <dgm:pt modelId="{19E5FFBC-C2F9-8B43-883C-08B31E181EAC}" type="sibTrans" cxnId="{BC0CA39D-64E2-0549-9403-5A2DA52BCB39}">
      <dgm:prSet/>
      <dgm:spPr/>
      <dgm:t>
        <a:bodyPr/>
        <a:lstStyle/>
        <a:p>
          <a:endParaRPr lang="ru-RU" sz="1600"/>
        </a:p>
      </dgm:t>
    </dgm:pt>
    <dgm:pt modelId="{2C2CEF92-19A5-0D43-B3C0-90149B9F293A}">
      <dgm:prSet phldrT="[Текст]" custT="1"/>
      <dgm:spPr/>
      <dgm:t>
        <a:bodyPr/>
        <a:lstStyle/>
        <a:p>
          <a:r>
            <a:rPr lang="ru-RU" sz="1800" dirty="0" smtClean="0"/>
            <a:t>Сбор показателей</a:t>
          </a:r>
          <a:endParaRPr lang="ru-RU" sz="1800" dirty="0"/>
        </a:p>
      </dgm:t>
    </dgm:pt>
    <dgm:pt modelId="{FAF834DC-8DCA-8443-9471-BB1DD8C25FCC}" type="parTrans" cxnId="{ECD4A139-9B1F-BD46-AAC5-9E98D1BBE4D2}">
      <dgm:prSet/>
      <dgm:spPr/>
      <dgm:t>
        <a:bodyPr/>
        <a:lstStyle/>
        <a:p>
          <a:endParaRPr lang="ru-RU" sz="1600"/>
        </a:p>
      </dgm:t>
    </dgm:pt>
    <dgm:pt modelId="{A6B62873-6F72-F54E-BB53-A31CB2256995}" type="sibTrans" cxnId="{ECD4A139-9B1F-BD46-AAC5-9E98D1BBE4D2}">
      <dgm:prSet/>
      <dgm:spPr/>
      <dgm:t>
        <a:bodyPr/>
        <a:lstStyle/>
        <a:p>
          <a:endParaRPr lang="ru-RU" sz="1600"/>
        </a:p>
      </dgm:t>
    </dgm:pt>
    <dgm:pt modelId="{89AC5271-6FAA-5E44-A6D9-B6F99339475A}">
      <dgm:prSet phldrT="[Текст]" custT="1"/>
      <dgm:spPr/>
      <dgm:t>
        <a:bodyPr/>
        <a:lstStyle/>
        <a:p>
          <a:r>
            <a:rPr lang="ru-RU" sz="1600" dirty="0" err="1" smtClean="0"/>
            <a:t>Конроль</a:t>
          </a:r>
          <a:endParaRPr lang="ru-RU" sz="1600" dirty="0"/>
        </a:p>
      </dgm:t>
    </dgm:pt>
    <dgm:pt modelId="{282E418F-B3BF-A240-A5E0-D47AD6DAA928}" type="parTrans" cxnId="{B6CE7BD2-84E9-A547-96FF-A0A441730A65}">
      <dgm:prSet/>
      <dgm:spPr/>
      <dgm:t>
        <a:bodyPr/>
        <a:lstStyle/>
        <a:p>
          <a:endParaRPr lang="ru-RU" sz="1600"/>
        </a:p>
      </dgm:t>
    </dgm:pt>
    <dgm:pt modelId="{7DD8935E-4DDF-A441-A8CF-2A1777ECD65B}" type="sibTrans" cxnId="{B6CE7BD2-84E9-A547-96FF-A0A441730A65}">
      <dgm:prSet/>
      <dgm:spPr/>
      <dgm:t>
        <a:bodyPr/>
        <a:lstStyle/>
        <a:p>
          <a:endParaRPr lang="ru-RU" sz="1600"/>
        </a:p>
      </dgm:t>
    </dgm:pt>
    <dgm:pt modelId="{EE5C652B-2E74-B14A-9EB4-132D7B926990}">
      <dgm:prSet phldrT="[Текст]" custT="1"/>
      <dgm:spPr/>
      <dgm:t>
        <a:bodyPr/>
        <a:lstStyle/>
        <a:p>
          <a:r>
            <a:rPr lang="ru-RU" sz="1600" dirty="0" smtClean="0"/>
            <a:t>Обратная связь</a:t>
          </a:r>
          <a:endParaRPr lang="ru-RU" sz="1400" dirty="0"/>
        </a:p>
      </dgm:t>
    </dgm:pt>
    <dgm:pt modelId="{9B379789-4D88-7446-A290-C06328C5D725}" type="parTrans" cxnId="{41ED95D9-CCA6-474E-810C-3186C3D2C6A7}">
      <dgm:prSet/>
      <dgm:spPr/>
      <dgm:t>
        <a:bodyPr/>
        <a:lstStyle/>
        <a:p>
          <a:endParaRPr lang="ru-RU" sz="1600"/>
        </a:p>
      </dgm:t>
    </dgm:pt>
    <dgm:pt modelId="{632254BE-78E5-4246-97C4-389D5F132616}" type="sibTrans" cxnId="{41ED95D9-CCA6-474E-810C-3186C3D2C6A7}">
      <dgm:prSet/>
      <dgm:spPr/>
      <dgm:t>
        <a:bodyPr/>
        <a:lstStyle/>
        <a:p>
          <a:endParaRPr lang="ru-RU" sz="1600"/>
        </a:p>
      </dgm:t>
    </dgm:pt>
    <dgm:pt modelId="{5F651239-15AA-D740-BF2D-7A7EB9290CCA}">
      <dgm:prSet phldrT="[Текст]" custT="1"/>
      <dgm:spPr/>
      <dgm:t>
        <a:bodyPr/>
        <a:lstStyle/>
        <a:p>
          <a:r>
            <a:rPr lang="ru-RU" sz="1800" dirty="0" smtClean="0"/>
            <a:t>Новые идеи</a:t>
          </a:r>
          <a:endParaRPr lang="ru-RU" sz="1800" dirty="0"/>
        </a:p>
      </dgm:t>
    </dgm:pt>
    <dgm:pt modelId="{133FF59D-EF4F-8B42-95C1-0FBA22194368}" type="parTrans" cxnId="{81A45CAA-6247-9340-ABDF-A54F0CE2D94B}">
      <dgm:prSet/>
      <dgm:spPr/>
      <dgm:t>
        <a:bodyPr/>
        <a:lstStyle/>
        <a:p>
          <a:endParaRPr lang="ru-RU" sz="1600"/>
        </a:p>
      </dgm:t>
    </dgm:pt>
    <dgm:pt modelId="{539F8F63-C15C-884F-8B9A-747DF9DA1287}" type="sibTrans" cxnId="{81A45CAA-6247-9340-ABDF-A54F0CE2D94B}">
      <dgm:prSet/>
      <dgm:spPr/>
      <dgm:t>
        <a:bodyPr/>
        <a:lstStyle/>
        <a:p>
          <a:endParaRPr lang="ru-RU" sz="1600"/>
        </a:p>
      </dgm:t>
    </dgm:pt>
    <dgm:pt modelId="{D9FB8424-E40D-AD4E-AEE7-1B395C6C5A48}">
      <dgm:prSet phldrT="[Текст]" custT="1"/>
      <dgm:spPr/>
      <dgm:t>
        <a:bodyPr/>
        <a:lstStyle/>
        <a:p>
          <a:r>
            <a:rPr lang="ru-RU" sz="1800" dirty="0" smtClean="0"/>
            <a:t>Инфографика</a:t>
          </a:r>
          <a:endParaRPr lang="ru-RU" sz="1600" dirty="0"/>
        </a:p>
      </dgm:t>
    </dgm:pt>
    <dgm:pt modelId="{492FE4C3-77B9-9442-956C-A74370775A04}" type="parTrans" cxnId="{B272FB17-19AD-924E-906D-6943FBCE15E9}">
      <dgm:prSet/>
      <dgm:spPr/>
      <dgm:t>
        <a:bodyPr/>
        <a:lstStyle/>
        <a:p>
          <a:endParaRPr lang="ru-RU"/>
        </a:p>
      </dgm:t>
    </dgm:pt>
    <dgm:pt modelId="{9449D7EE-E1AA-7E4D-B18B-4043CB763FF0}" type="sibTrans" cxnId="{B272FB17-19AD-924E-906D-6943FBCE15E9}">
      <dgm:prSet/>
      <dgm:spPr/>
      <dgm:t>
        <a:bodyPr/>
        <a:lstStyle/>
        <a:p>
          <a:endParaRPr lang="ru-RU"/>
        </a:p>
      </dgm:t>
    </dgm:pt>
    <dgm:pt modelId="{432C0897-567E-FD43-86B7-E183782CCAC3}" type="pres">
      <dgm:prSet presAssocID="{90D34260-DE61-C242-A385-219A3126583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34CCF60-C350-944B-B40B-C2F7CD46AC39}" type="pres">
      <dgm:prSet presAssocID="{90D34260-DE61-C242-A385-219A3126583C}" presName="children" presStyleCnt="0"/>
      <dgm:spPr/>
    </dgm:pt>
    <dgm:pt modelId="{F31F2123-9D37-7D45-BBDD-A30673CBFF77}" type="pres">
      <dgm:prSet presAssocID="{90D34260-DE61-C242-A385-219A3126583C}" presName="child1group" presStyleCnt="0"/>
      <dgm:spPr/>
    </dgm:pt>
    <dgm:pt modelId="{37EA5F2B-96E2-E64E-BC78-C466B324ACCE}" type="pres">
      <dgm:prSet presAssocID="{90D34260-DE61-C242-A385-219A3126583C}" presName="child1" presStyleLbl="bgAcc1" presStyleIdx="0" presStyleCnt="4" custScaleX="274893" custLinFactX="-17733" custLinFactNeighborX="-100000" custLinFactNeighborY="-3222"/>
      <dgm:spPr/>
      <dgm:t>
        <a:bodyPr/>
        <a:lstStyle/>
        <a:p>
          <a:endParaRPr lang="ru-RU"/>
        </a:p>
      </dgm:t>
    </dgm:pt>
    <dgm:pt modelId="{1E541966-372C-714E-B4A5-58AE7891B41F}" type="pres">
      <dgm:prSet presAssocID="{90D34260-DE61-C242-A385-219A3126583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125EC8D-4E85-804D-9021-7AD75CEBD981}" type="pres">
      <dgm:prSet presAssocID="{90D34260-DE61-C242-A385-219A3126583C}" presName="child2group" presStyleCnt="0"/>
      <dgm:spPr/>
    </dgm:pt>
    <dgm:pt modelId="{199C93DF-7470-9A4B-BDBC-35DCB104502B}" type="pres">
      <dgm:prSet presAssocID="{90D34260-DE61-C242-A385-219A3126583C}" presName="child2" presStyleLbl="bgAcc1" presStyleIdx="1" presStyleCnt="4" custScaleX="274820" custLinFactNeighborX="86993"/>
      <dgm:spPr/>
      <dgm:t>
        <a:bodyPr/>
        <a:lstStyle/>
        <a:p>
          <a:endParaRPr lang="ru-RU"/>
        </a:p>
      </dgm:t>
    </dgm:pt>
    <dgm:pt modelId="{D93F39A4-F8F3-A040-9CD9-F910B4520003}" type="pres">
      <dgm:prSet presAssocID="{90D34260-DE61-C242-A385-219A3126583C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29CE44-F616-1844-9560-1822EDB39367}" type="pres">
      <dgm:prSet presAssocID="{90D34260-DE61-C242-A385-219A3126583C}" presName="child3group" presStyleCnt="0"/>
      <dgm:spPr/>
    </dgm:pt>
    <dgm:pt modelId="{0EB0FF60-E942-984D-8A7D-1AE400A299EC}" type="pres">
      <dgm:prSet presAssocID="{90D34260-DE61-C242-A385-219A3126583C}" presName="child3" presStyleLbl="bgAcc1" presStyleIdx="2" presStyleCnt="4" custScaleX="274820" custLinFactNeighborX="86926" custLinFactNeighborY="4799"/>
      <dgm:spPr/>
      <dgm:t>
        <a:bodyPr/>
        <a:lstStyle/>
        <a:p>
          <a:endParaRPr lang="ru-RU"/>
        </a:p>
      </dgm:t>
    </dgm:pt>
    <dgm:pt modelId="{84804048-AE1F-234A-91A7-205097CC3EBC}" type="pres">
      <dgm:prSet presAssocID="{90D34260-DE61-C242-A385-219A3126583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CEA9C2-F742-534D-87DD-8C4418AB9DC8}" type="pres">
      <dgm:prSet presAssocID="{90D34260-DE61-C242-A385-219A3126583C}" presName="child4group" presStyleCnt="0"/>
      <dgm:spPr/>
    </dgm:pt>
    <dgm:pt modelId="{12434A1D-BCF7-AA45-A600-4A68E24CE17F}" type="pres">
      <dgm:prSet presAssocID="{90D34260-DE61-C242-A385-219A3126583C}" presName="child4" presStyleLbl="bgAcc1" presStyleIdx="3" presStyleCnt="4" custScaleX="274820" custLinFactX="-17842" custLinFactNeighborX="-100000"/>
      <dgm:spPr/>
    </dgm:pt>
    <dgm:pt modelId="{99C4D370-E062-744E-BDF9-5041E8E03A56}" type="pres">
      <dgm:prSet presAssocID="{90D34260-DE61-C242-A385-219A3126583C}" presName="child4Text" presStyleLbl="bgAcc1" presStyleIdx="3" presStyleCnt="4">
        <dgm:presLayoutVars>
          <dgm:bulletEnabled val="1"/>
        </dgm:presLayoutVars>
      </dgm:prSet>
      <dgm:spPr/>
    </dgm:pt>
    <dgm:pt modelId="{992783F8-386A-E341-A783-F4818A8FEFB2}" type="pres">
      <dgm:prSet presAssocID="{90D34260-DE61-C242-A385-219A3126583C}" presName="childPlaceholder" presStyleCnt="0"/>
      <dgm:spPr/>
    </dgm:pt>
    <dgm:pt modelId="{16FC74A4-7927-C344-9BA6-6E46894C25F4}" type="pres">
      <dgm:prSet presAssocID="{90D34260-DE61-C242-A385-219A3126583C}" presName="circle" presStyleCnt="0"/>
      <dgm:spPr/>
    </dgm:pt>
    <dgm:pt modelId="{3EE3E22B-9E58-FC46-B379-B1C91CA5E088}" type="pres">
      <dgm:prSet presAssocID="{90D34260-DE61-C242-A385-219A3126583C}" presName="quadrant1" presStyleLbl="node1" presStyleIdx="0" presStyleCnt="4" custScaleX="171884" custLinFactNeighborX="-35946" custLinFactNeighborY="-15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683859-0F92-3441-B268-6D2930C9F1C1}" type="pres">
      <dgm:prSet presAssocID="{90D34260-DE61-C242-A385-219A3126583C}" presName="quadrant2" presStyleLbl="node1" presStyleIdx="1" presStyleCnt="4" custScaleX="173893" custLinFactNeighborX="36570" custLinFactNeighborY="-15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DD2C99D-18BA-3642-ADDC-875A229D73EA}" type="pres">
      <dgm:prSet presAssocID="{90D34260-DE61-C242-A385-219A3126583C}" presName="quadrant3" presStyleLbl="node1" presStyleIdx="2" presStyleCnt="4" custScaleX="174187" custLinFactNeighborX="36049" custLinFactNeighborY="-1815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AAEA42-E4DD-C141-8ED8-42776032DC9E}" type="pres">
      <dgm:prSet presAssocID="{90D34260-DE61-C242-A385-219A3126583C}" presName="quadrant4" presStyleLbl="node1" presStyleIdx="3" presStyleCnt="4" custScaleX="172493" custLinFactNeighborX="-36049" custLinFactNeighborY="-181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E1588C-A6D5-FD40-8540-CD1279061C9D}" type="pres">
      <dgm:prSet presAssocID="{90D34260-DE61-C242-A385-219A3126583C}" presName="quadrantPlaceholder" presStyleCnt="0"/>
      <dgm:spPr/>
    </dgm:pt>
    <dgm:pt modelId="{046C3C9D-0982-494C-A8AD-6AE89D446D0E}" type="pres">
      <dgm:prSet presAssocID="{90D34260-DE61-C242-A385-219A3126583C}" presName="center1" presStyleLbl="fgShp" presStyleIdx="0" presStyleCnt="2"/>
      <dgm:spPr/>
    </dgm:pt>
    <dgm:pt modelId="{E5EA34E3-92EA-3B4F-9846-2A14D09A8D09}" type="pres">
      <dgm:prSet presAssocID="{90D34260-DE61-C242-A385-219A3126583C}" presName="center2" presStyleLbl="fgShp" presStyleIdx="1" presStyleCnt="2"/>
      <dgm:spPr/>
    </dgm:pt>
  </dgm:ptLst>
  <dgm:cxnLst>
    <dgm:cxn modelId="{41ED95D9-CCA6-474E-810C-3186C3D2C6A7}" srcId="{90D34260-DE61-C242-A385-219A3126583C}" destId="{EE5C652B-2E74-B14A-9EB4-132D7B926990}" srcOrd="3" destOrd="0" parTransId="{9B379789-4D88-7446-A290-C06328C5D725}" sibTransId="{632254BE-78E5-4246-97C4-389D5F132616}"/>
    <dgm:cxn modelId="{09BFA209-9D82-CB4E-BF83-69DD9894A1F3}" type="presOf" srcId="{D9FB8424-E40D-AD4E-AEE7-1B395C6C5A48}" destId="{84804048-AE1F-234A-91A7-205097CC3EBC}" srcOrd="1" destOrd="0" presId="urn:microsoft.com/office/officeart/2005/8/layout/cycle4"/>
    <dgm:cxn modelId="{B6CE7BD2-84E9-A547-96FF-A0A441730A65}" srcId="{90D34260-DE61-C242-A385-219A3126583C}" destId="{89AC5271-6FAA-5E44-A6D9-B6F99339475A}" srcOrd="2" destOrd="0" parTransId="{282E418F-B3BF-A240-A5E0-D47AD6DAA928}" sibTransId="{7DD8935E-4DDF-A441-A8CF-2A1777ECD65B}"/>
    <dgm:cxn modelId="{15CAAD2E-140C-5E40-8F9C-1535754710CA}" type="presOf" srcId="{D9FB8424-E40D-AD4E-AEE7-1B395C6C5A48}" destId="{0EB0FF60-E942-984D-8A7D-1AE400A299EC}" srcOrd="0" destOrd="0" presId="urn:microsoft.com/office/officeart/2005/8/layout/cycle4"/>
    <dgm:cxn modelId="{C0927C89-55F8-E542-8A83-255A99FE4277}" srcId="{54180E05-D29C-914D-A2BF-581C3F9ECA50}" destId="{E7342A94-9D1F-394B-90C5-79FACC1A349B}" srcOrd="0" destOrd="0" parTransId="{663426AF-DDC6-E042-A260-F5A6328E869C}" sibTransId="{B9CC2A3F-E9C8-F447-9D45-E1459DA0B889}"/>
    <dgm:cxn modelId="{2557D370-EC1F-CA42-AFF5-8178B87B5165}" type="presOf" srcId="{90D34260-DE61-C242-A385-219A3126583C}" destId="{432C0897-567E-FD43-86B7-E183782CCAC3}" srcOrd="0" destOrd="0" presId="urn:microsoft.com/office/officeart/2005/8/layout/cycle4"/>
    <dgm:cxn modelId="{B272FB17-19AD-924E-906D-6943FBCE15E9}" srcId="{89AC5271-6FAA-5E44-A6D9-B6F99339475A}" destId="{D9FB8424-E40D-AD4E-AEE7-1B395C6C5A48}" srcOrd="0" destOrd="0" parTransId="{492FE4C3-77B9-9442-956C-A74370775A04}" sibTransId="{9449D7EE-E1AA-7E4D-B18B-4043CB763FF0}"/>
    <dgm:cxn modelId="{6198B43A-209E-F349-8986-F23B02FB8C38}" type="presOf" srcId="{E7342A94-9D1F-394B-90C5-79FACC1A349B}" destId="{37EA5F2B-96E2-E64E-BC78-C466B324ACCE}" srcOrd="0" destOrd="0" presId="urn:microsoft.com/office/officeart/2005/8/layout/cycle4"/>
    <dgm:cxn modelId="{1B885FA6-6170-B94F-9EA6-A7E48E7A02C8}" type="presOf" srcId="{54180E05-D29C-914D-A2BF-581C3F9ECA50}" destId="{3EE3E22B-9E58-FC46-B379-B1C91CA5E088}" srcOrd="0" destOrd="0" presId="urn:microsoft.com/office/officeart/2005/8/layout/cycle4"/>
    <dgm:cxn modelId="{5C2D530B-4C5D-064D-9275-66EFF1D935BE}" type="presOf" srcId="{5F651239-15AA-D740-BF2D-7A7EB9290CCA}" destId="{99C4D370-E062-744E-BDF9-5041E8E03A56}" srcOrd="1" destOrd="0" presId="urn:microsoft.com/office/officeart/2005/8/layout/cycle4"/>
    <dgm:cxn modelId="{7F8FB369-1B60-A140-AA11-4E45A91A7307}" type="presOf" srcId="{EE5C652B-2E74-B14A-9EB4-132D7B926990}" destId="{90AAEA42-E4DD-C141-8ED8-42776032DC9E}" srcOrd="0" destOrd="0" presId="urn:microsoft.com/office/officeart/2005/8/layout/cycle4"/>
    <dgm:cxn modelId="{765C8B39-7A78-A744-8544-46B079246714}" type="presOf" srcId="{2C2CEF92-19A5-0D43-B3C0-90149B9F293A}" destId="{199C93DF-7470-9A4B-BDBC-35DCB104502B}" srcOrd="0" destOrd="0" presId="urn:microsoft.com/office/officeart/2005/8/layout/cycle4"/>
    <dgm:cxn modelId="{7F10914F-C96C-534F-9E0A-1676D97C44A1}" type="presOf" srcId="{E7342A94-9D1F-394B-90C5-79FACC1A349B}" destId="{1E541966-372C-714E-B4A5-58AE7891B41F}" srcOrd="1" destOrd="0" presId="urn:microsoft.com/office/officeart/2005/8/layout/cycle4"/>
    <dgm:cxn modelId="{C8CE1222-D84F-CC4A-B24A-D2A5272A2CCE}" type="presOf" srcId="{89AC5271-6FAA-5E44-A6D9-B6F99339475A}" destId="{FDD2C99D-18BA-3642-ADDC-875A229D73EA}" srcOrd="0" destOrd="0" presId="urn:microsoft.com/office/officeart/2005/8/layout/cycle4"/>
    <dgm:cxn modelId="{BC0CA39D-64E2-0549-9403-5A2DA52BCB39}" srcId="{90D34260-DE61-C242-A385-219A3126583C}" destId="{837F8B20-7B7E-1F4A-8DBD-8E4B77EE58A4}" srcOrd="1" destOrd="0" parTransId="{97131560-F67B-5C46-BF63-95060EE36CB1}" sibTransId="{19E5FFBC-C2F9-8B43-883C-08B31E181EAC}"/>
    <dgm:cxn modelId="{F0363322-E4C4-7948-9320-A0B031075854}" type="presOf" srcId="{837F8B20-7B7E-1F4A-8DBD-8E4B77EE58A4}" destId="{53683859-0F92-3441-B268-6D2930C9F1C1}" srcOrd="0" destOrd="0" presId="urn:microsoft.com/office/officeart/2005/8/layout/cycle4"/>
    <dgm:cxn modelId="{F56EBFEA-A4AD-0547-ABB0-D8E50698B30F}" srcId="{90D34260-DE61-C242-A385-219A3126583C}" destId="{54180E05-D29C-914D-A2BF-581C3F9ECA50}" srcOrd="0" destOrd="0" parTransId="{16B810FD-6E33-7C47-BACD-B9CFBF3BC7E9}" sibTransId="{7017DB9B-4A0B-AA49-847C-6746C627659B}"/>
    <dgm:cxn modelId="{ECD4A139-9B1F-BD46-AAC5-9E98D1BBE4D2}" srcId="{837F8B20-7B7E-1F4A-8DBD-8E4B77EE58A4}" destId="{2C2CEF92-19A5-0D43-B3C0-90149B9F293A}" srcOrd="0" destOrd="0" parTransId="{FAF834DC-8DCA-8443-9471-BB1DD8C25FCC}" sibTransId="{A6B62873-6F72-F54E-BB53-A31CB2256995}"/>
    <dgm:cxn modelId="{81A45CAA-6247-9340-ABDF-A54F0CE2D94B}" srcId="{EE5C652B-2E74-B14A-9EB4-132D7B926990}" destId="{5F651239-15AA-D740-BF2D-7A7EB9290CCA}" srcOrd="0" destOrd="0" parTransId="{133FF59D-EF4F-8B42-95C1-0FBA22194368}" sibTransId="{539F8F63-C15C-884F-8B9A-747DF9DA1287}"/>
    <dgm:cxn modelId="{929A5899-593B-3048-B78C-6E11E7BE813C}" type="presOf" srcId="{2C2CEF92-19A5-0D43-B3C0-90149B9F293A}" destId="{D93F39A4-F8F3-A040-9CD9-F910B4520003}" srcOrd="1" destOrd="0" presId="urn:microsoft.com/office/officeart/2005/8/layout/cycle4"/>
    <dgm:cxn modelId="{6BE6D102-5299-AD41-A3E6-AC1BD9743E66}" type="presOf" srcId="{5F651239-15AA-D740-BF2D-7A7EB9290CCA}" destId="{12434A1D-BCF7-AA45-A600-4A68E24CE17F}" srcOrd="0" destOrd="0" presId="urn:microsoft.com/office/officeart/2005/8/layout/cycle4"/>
    <dgm:cxn modelId="{09875361-1BFA-8D4F-9FC0-6B50DFEA2EEA}" type="presParOf" srcId="{432C0897-567E-FD43-86B7-E183782CCAC3}" destId="{134CCF60-C350-944B-B40B-C2F7CD46AC39}" srcOrd="0" destOrd="0" presId="urn:microsoft.com/office/officeart/2005/8/layout/cycle4"/>
    <dgm:cxn modelId="{531F7B8E-1620-8D43-9C56-FB2E582DE526}" type="presParOf" srcId="{134CCF60-C350-944B-B40B-C2F7CD46AC39}" destId="{F31F2123-9D37-7D45-BBDD-A30673CBFF77}" srcOrd="0" destOrd="0" presId="urn:microsoft.com/office/officeart/2005/8/layout/cycle4"/>
    <dgm:cxn modelId="{3B64369D-289C-2341-9AF3-D1E32F34512B}" type="presParOf" srcId="{F31F2123-9D37-7D45-BBDD-A30673CBFF77}" destId="{37EA5F2B-96E2-E64E-BC78-C466B324ACCE}" srcOrd="0" destOrd="0" presId="urn:microsoft.com/office/officeart/2005/8/layout/cycle4"/>
    <dgm:cxn modelId="{B4113A1E-A3C1-814E-A9C5-43888685CBDA}" type="presParOf" srcId="{F31F2123-9D37-7D45-BBDD-A30673CBFF77}" destId="{1E541966-372C-714E-B4A5-58AE7891B41F}" srcOrd="1" destOrd="0" presId="urn:microsoft.com/office/officeart/2005/8/layout/cycle4"/>
    <dgm:cxn modelId="{FBC3DE31-9B74-8E4F-8DC3-714EF1A66ADD}" type="presParOf" srcId="{134CCF60-C350-944B-B40B-C2F7CD46AC39}" destId="{1125EC8D-4E85-804D-9021-7AD75CEBD981}" srcOrd="1" destOrd="0" presId="urn:microsoft.com/office/officeart/2005/8/layout/cycle4"/>
    <dgm:cxn modelId="{ECA36945-B3CD-D44B-9F9A-7C0E8B212391}" type="presParOf" srcId="{1125EC8D-4E85-804D-9021-7AD75CEBD981}" destId="{199C93DF-7470-9A4B-BDBC-35DCB104502B}" srcOrd="0" destOrd="0" presId="urn:microsoft.com/office/officeart/2005/8/layout/cycle4"/>
    <dgm:cxn modelId="{FEE251B0-DC4F-4B46-BE3E-7B3D81FC82A2}" type="presParOf" srcId="{1125EC8D-4E85-804D-9021-7AD75CEBD981}" destId="{D93F39A4-F8F3-A040-9CD9-F910B4520003}" srcOrd="1" destOrd="0" presId="urn:microsoft.com/office/officeart/2005/8/layout/cycle4"/>
    <dgm:cxn modelId="{385B25F7-B822-3C4E-8816-D0C58950057A}" type="presParOf" srcId="{134CCF60-C350-944B-B40B-C2F7CD46AC39}" destId="{F329CE44-F616-1844-9560-1822EDB39367}" srcOrd="2" destOrd="0" presId="urn:microsoft.com/office/officeart/2005/8/layout/cycle4"/>
    <dgm:cxn modelId="{D125C5EB-5952-9E4C-B844-A51D67158214}" type="presParOf" srcId="{F329CE44-F616-1844-9560-1822EDB39367}" destId="{0EB0FF60-E942-984D-8A7D-1AE400A299EC}" srcOrd="0" destOrd="0" presId="urn:microsoft.com/office/officeart/2005/8/layout/cycle4"/>
    <dgm:cxn modelId="{B46B40F0-77B8-C64B-9C77-829EDEE4DEA0}" type="presParOf" srcId="{F329CE44-F616-1844-9560-1822EDB39367}" destId="{84804048-AE1F-234A-91A7-205097CC3EBC}" srcOrd="1" destOrd="0" presId="urn:microsoft.com/office/officeart/2005/8/layout/cycle4"/>
    <dgm:cxn modelId="{FF69F003-D78B-7049-B7DB-CA168BE168D7}" type="presParOf" srcId="{134CCF60-C350-944B-B40B-C2F7CD46AC39}" destId="{E3CEA9C2-F742-534D-87DD-8C4418AB9DC8}" srcOrd="3" destOrd="0" presId="urn:microsoft.com/office/officeart/2005/8/layout/cycle4"/>
    <dgm:cxn modelId="{F0767E85-78C6-9241-9D22-51430C0E22C8}" type="presParOf" srcId="{E3CEA9C2-F742-534D-87DD-8C4418AB9DC8}" destId="{12434A1D-BCF7-AA45-A600-4A68E24CE17F}" srcOrd="0" destOrd="0" presId="urn:microsoft.com/office/officeart/2005/8/layout/cycle4"/>
    <dgm:cxn modelId="{E78ECD9E-75DC-5B44-B798-D61378660CD8}" type="presParOf" srcId="{E3CEA9C2-F742-534D-87DD-8C4418AB9DC8}" destId="{99C4D370-E062-744E-BDF9-5041E8E03A56}" srcOrd="1" destOrd="0" presId="urn:microsoft.com/office/officeart/2005/8/layout/cycle4"/>
    <dgm:cxn modelId="{9D803AAC-F4B0-DC4B-802C-B24A84182411}" type="presParOf" srcId="{134CCF60-C350-944B-B40B-C2F7CD46AC39}" destId="{992783F8-386A-E341-A783-F4818A8FEFB2}" srcOrd="4" destOrd="0" presId="urn:microsoft.com/office/officeart/2005/8/layout/cycle4"/>
    <dgm:cxn modelId="{D139A331-D34B-0240-83BC-7C651A447BEE}" type="presParOf" srcId="{432C0897-567E-FD43-86B7-E183782CCAC3}" destId="{16FC74A4-7927-C344-9BA6-6E46894C25F4}" srcOrd="1" destOrd="0" presId="urn:microsoft.com/office/officeart/2005/8/layout/cycle4"/>
    <dgm:cxn modelId="{7C8DFC54-D776-0244-8FFB-D70A266B3BAE}" type="presParOf" srcId="{16FC74A4-7927-C344-9BA6-6E46894C25F4}" destId="{3EE3E22B-9E58-FC46-B379-B1C91CA5E088}" srcOrd="0" destOrd="0" presId="urn:microsoft.com/office/officeart/2005/8/layout/cycle4"/>
    <dgm:cxn modelId="{07960BAB-7C16-4A4F-BD8B-EB2E899515B7}" type="presParOf" srcId="{16FC74A4-7927-C344-9BA6-6E46894C25F4}" destId="{53683859-0F92-3441-B268-6D2930C9F1C1}" srcOrd="1" destOrd="0" presId="urn:microsoft.com/office/officeart/2005/8/layout/cycle4"/>
    <dgm:cxn modelId="{1329381A-2406-D342-8B01-E5C692138F11}" type="presParOf" srcId="{16FC74A4-7927-C344-9BA6-6E46894C25F4}" destId="{FDD2C99D-18BA-3642-ADDC-875A229D73EA}" srcOrd="2" destOrd="0" presId="urn:microsoft.com/office/officeart/2005/8/layout/cycle4"/>
    <dgm:cxn modelId="{A5A40BC9-CE33-3B4F-A48C-9BA79D27C4C2}" type="presParOf" srcId="{16FC74A4-7927-C344-9BA6-6E46894C25F4}" destId="{90AAEA42-E4DD-C141-8ED8-42776032DC9E}" srcOrd="3" destOrd="0" presId="urn:microsoft.com/office/officeart/2005/8/layout/cycle4"/>
    <dgm:cxn modelId="{85DBC816-6194-E44F-8AFE-E92D959900C1}" type="presParOf" srcId="{16FC74A4-7927-C344-9BA6-6E46894C25F4}" destId="{12E1588C-A6D5-FD40-8540-CD1279061C9D}" srcOrd="4" destOrd="0" presId="urn:microsoft.com/office/officeart/2005/8/layout/cycle4"/>
    <dgm:cxn modelId="{034CFA8A-B233-DD44-B73E-F90CBE59F78E}" type="presParOf" srcId="{432C0897-567E-FD43-86B7-E183782CCAC3}" destId="{046C3C9D-0982-494C-A8AD-6AE89D446D0E}" srcOrd="2" destOrd="0" presId="urn:microsoft.com/office/officeart/2005/8/layout/cycle4"/>
    <dgm:cxn modelId="{73013CC6-9B58-B94A-9517-4B6E6422CC6D}" type="presParOf" srcId="{432C0897-567E-FD43-86B7-E183782CCAC3}" destId="{E5EA34E3-92EA-3B4F-9846-2A14D09A8D0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0FF60-E942-984D-8A7D-1AE400A299EC}">
      <dsp:nvSpPr>
        <dsp:cNvPr id="0" name=""/>
        <dsp:cNvSpPr/>
      </dsp:nvSpPr>
      <dsp:spPr>
        <a:xfrm>
          <a:off x="5960407" y="2434272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227153"/>
              <a:satOff val="3896"/>
              <a:lumOff val="163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 smtClean="0"/>
            <a:t>Инфографика</a:t>
          </a:r>
          <a:endParaRPr lang="ru-RU" sz="1600" kern="1200" dirty="0"/>
        </a:p>
      </dsp:txBody>
      <dsp:txXfrm>
        <a:off x="7443569" y="2745821"/>
        <a:ext cx="3351666" cy="808827"/>
      </dsp:txXfrm>
    </dsp:sp>
    <dsp:sp modelId="{12434A1D-BCF7-AA45-A600-4A68E24CE17F}">
      <dsp:nvSpPr>
        <dsp:cNvPr id="0" name=""/>
        <dsp:cNvSpPr/>
      </dsp:nvSpPr>
      <dsp:spPr>
        <a:xfrm>
          <a:off x="0" y="2434272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340729"/>
              <a:satOff val="5844"/>
              <a:lumOff val="245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 smtClean="0"/>
            <a:t>Новые идеи</a:t>
          </a:r>
          <a:endParaRPr lang="ru-RU" sz="1800" kern="1200" dirty="0"/>
        </a:p>
      </dsp:txBody>
      <dsp:txXfrm>
        <a:off x="25164" y="2745821"/>
        <a:ext cx="3351666" cy="808827"/>
      </dsp:txXfrm>
    </dsp:sp>
    <dsp:sp modelId="{199C93DF-7470-9A4B-BDBC-35DCB104502B}">
      <dsp:nvSpPr>
        <dsp:cNvPr id="0" name=""/>
        <dsp:cNvSpPr/>
      </dsp:nvSpPr>
      <dsp:spPr>
        <a:xfrm>
          <a:off x="5960407" y="0"/>
          <a:ext cx="4859992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113576"/>
              <a:satOff val="1948"/>
              <a:lumOff val="81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 smtClean="0"/>
            <a:t>Сбор показателей</a:t>
          </a:r>
          <a:endParaRPr lang="ru-RU" sz="1800" kern="1200" dirty="0"/>
        </a:p>
      </dsp:txBody>
      <dsp:txXfrm>
        <a:off x="7443569" y="25164"/>
        <a:ext cx="3351666" cy="808827"/>
      </dsp:txXfrm>
    </dsp:sp>
    <dsp:sp modelId="{37EA5F2B-96E2-E64E-BC78-C466B324ACCE}">
      <dsp:nvSpPr>
        <dsp:cNvPr id="0" name=""/>
        <dsp:cNvSpPr/>
      </dsp:nvSpPr>
      <dsp:spPr>
        <a:xfrm>
          <a:off x="0" y="0"/>
          <a:ext cx="4861283" cy="11455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800" kern="1200" dirty="0" smtClean="0"/>
            <a:t>Визуализация</a:t>
          </a:r>
          <a:endParaRPr lang="ru-RU" sz="1800" kern="1200" dirty="0"/>
        </a:p>
      </dsp:txBody>
      <dsp:txXfrm>
        <a:off x="25164" y="25164"/>
        <a:ext cx="3352570" cy="808827"/>
      </dsp:txXfrm>
    </dsp:sp>
    <dsp:sp modelId="{3EE3E22B-9E58-FC46-B379-B1C91CA5E088}">
      <dsp:nvSpPr>
        <dsp:cNvPr id="0" name=""/>
        <dsp:cNvSpPr/>
      </dsp:nvSpPr>
      <dsp:spPr>
        <a:xfrm>
          <a:off x="2703471" y="201708"/>
          <a:ext cx="2664303" cy="1550059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Планирование</a:t>
          </a:r>
          <a:endParaRPr lang="ru-RU" sz="1400" kern="1200" dirty="0"/>
        </a:p>
      </dsp:txBody>
      <dsp:txXfrm>
        <a:off x="3483827" y="655710"/>
        <a:ext cx="1883947" cy="1096057"/>
      </dsp:txXfrm>
    </dsp:sp>
    <dsp:sp modelId="{53683859-0F92-3441-B268-6D2930C9F1C1}">
      <dsp:nvSpPr>
        <dsp:cNvPr id="0" name=""/>
        <dsp:cNvSpPr/>
      </dsp:nvSpPr>
      <dsp:spPr>
        <a:xfrm rot="5400000">
          <a:off x="6006290" y="-370968"/>
          <a:ext cx="1550059" cy="2695444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113576"/>
                <a:satOff val="1948"/>
                <a:lumOff val="8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113576"/>
                <a:satOff val="1948"/>
                <a:lumOff val="8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Управление</a:t>
          </a:r>
          <a:endParaRPr lang="ru-RU" sz="1600" kern="1200" dirty="0"/>
        </a:p>
      </dsp:txBody>
      <dsp:txXfrm rot="-5400000">
        <a:off x="5433598" y="655727"/>
        <a:ext cx="1905967" cy="1096057"/>
      </dsp:txXfrm>
    </dsp:sp>
    <dsp:sp modelId="{FDD2C99D-18BA-3642-ADDC-875A229D73EA}">
      <dsp:nvSpPr>
        <dsp:cNvPr id="0" name=""/>
        <dsp:cNvSpPr/>
      </dsp:nvSpPr>
      <dsp:spPr>
        <a:xfrm rot="10800000">
          <a:off x="5423243" y="1797571"/>
          <a:ext cx="2700001" cy="1550059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227153"/>
                <a:satOff val="3896"/>
                <a:lumOff val="1635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227153"/>
                <a:satOff val="3896"/>
                <a:lumOff val="1635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err="1" smtClean="0"/>
            <a:t>Конроль</a:t>
          </a:r>
          <a:endParaRPr lang="ru-RU" sz="1600" kern="1200" dirty="0"/>
        </a:p>
      </dsp:txBody>
      <dsp:txXfrm rot="10800000">
        <a:off x="5423243" y="1797571"/>
        <a:ext cx="1909189" cy="1096057"/>
      </dsp:txXfrm>
    </dsp:sp>
    <dsp:sp modelId="{90AAEA42-E4DD-C141-8ED8-42776032DC9E}">
      <dsp:nvSpPr>
        <dsp:cNvPr id="0" name=""/>
        <dsp:cNvSpPr/>
      </dsp:nvSpPr>
      <dsp:spPr>
        <a:xfrm rot="16200000">
          <a:off x="3258997" y="1235713"/>
          <a:ext cx="1550059" cy="2673743"/>
        </a:xfrm>
        <a:prstGeom prst="pieWedge">
          <a:avLst/>
        </a:prstGeom>
        <a:gradFill rotWithShape="0">
          <a:gsLst>
            <a:gs pos="0">
              <a:schemeClr val="accent6">
                <a:shade val="80000"/>
                <a:hueOff val="340729"/>
                <a:satOff val="5844"/>
                <a:lumOff val="2452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shade val="80000"/>
                <a:hueOff val="340729"/>
                <a:satOff val="5844"/>
                <a:lumOff val="2452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Обратная связь</a:t>
          </a:r>
          <a:endParaRPr lang="ru-RU" sz="1400" kern="1200" dirty="0"/>
        </a:p>
      </dsp:txBody>
      <dsp:txXfrm rot="5400000">
        <a:off x="3480277" y="1797554"/>
        <a:ext cx="1890622" cy="1096057"/>
      </dsp:txXfrm>
    </dsp:sp>
    <dsp:sp modelId="{046C3C9D-0982-494C-A8AD-6AE89D446D0E}">
      <dsp:nvSpPr>
        <dsp:cNvPr id="0" name=""/>
        <dsp:cNvSpPr/>
      </dsp:nvSpPr>
      <dsp:spPr>
        <a:xfrm>
          <a:off x="5142608" y="1467723"/>
          <a:ext cx="535182" cy="465375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5EA34E3-92EA-3B4F-9846-2A14D09A8D09}">
      <dsp:nvSpPr>
        <dsp:cNvPr id="0" name=""/>
        <dsp:cNvSpPr/>
      </dsp:nvSpPr>
      <dsp:spPr>
        <a:xfrm rot="10800000">
          <a:off x="5142608" y="1646713"/>
          <a:ext cx="535182" cy="465375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tint val="4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9A503-9C7A-7B4D-AADB-701702896783}" type="datetimeFigureOut">
              <a:rPr lang="ru-RU" smtClean="0"/>
              <a:t>28.01.17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2D05D7-F4D6-3542-8D9F-F50DD468D5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65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lend4web.com/doc/ru/logic_editor.html" TargetMode="External"/><Relationship Id="rId3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end4web.com/" TargetMode="External"/><Relationship Id="rId3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lend4web.com/" TargetMode="Externa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ssault.fr/" TargetMode="External"/><Relationship Id="rId4" Type="http://schemas.openxmlformats.org/officeDocument/2006/relationships/hyperlink" Target="http://www.ge.com/" TargetMode="External"/><Relationship Id="rId5" Type="http://schemas.openxmlformats.org/officeDocument/2006/relationships/hyperlink" Target="http://wargaming.net/" TargetMode="External"/><Relationship Id="rId6" Type="http://schemas.openxmlformats.org/officeDocument/2006/relationships/hyperlink" Target="http://www.greenpeace.org/" TargetMode="External"/><Relationship Id="rId7" Type="http://schemas.openxmlformats.org/officeDocument/2006/relationships/hyperlink" Target="https://www.tallink.com/" TargetMode="External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sa.gov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49902" y="2228522"/>
            <a:ext cx="9448800" cy="1825096"/>
          </a:xfrm>
        </p:spPr>
        <p:txBody>
          <a:bodyPr/>
          <a:lstStyle/>
          <a:p>
            <a:r>
              <a:rPr lang="ru-RU" dirty="0" smtClean="0"/>
              <a:t>ЭЛЕКТРОННЫЙ Двор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49902" y="4255890"/>
            <a:ext cx="9448800" cy="685800"/>
          </a:xfrm>
        </p:spPr>
        <p:txBody>
          <a:bodyPr/>
          <a:lstStyle/>
          <a:p>
            <a:r>
              <a:rPr lang="ru-RU" dirty="0" smtClean="0"/>
              <a:t>Интерактивные технологии для </a:t>
            </a:r>
            <a:r>
              <a:rPr lang="ru-RU" dirty="0" smtClean="0"/>
              <a:t>городского планирования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785" y="131696"/>
            <a:ext cx="2372750" cy="20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BLEND4WEB PRO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Blend4Web </a:t>
            </a:r>
            <a:r>
              <a:rPr lang="ru-RU" dirty="0"/>
              <a:t>PRO – готовое решение для максимально эффективной разработки трёхмерных веб-приложений любого типа, в том числе демонстрации товаров, решений для дистанционного обучения, игровой индустрии, рекламы или </a:t>
            </a:r>
            <a:r>
              <a:rPr lang="ru-RU" dirty="0" smtClean="0"/>
              <a:t>веб-дизайна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Владельцам коммерческой лицензии Blend4Web предоставляется техническая </a:t>
            </a:r>
            <a:r>
              <a:rPr lang="ru-RU" dirty="0" smtClean="0"/>
              <a:t>поддержка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PRO включает обширную, простую в использовании и хорошо продуманную коллекцию высококачественных </a:t>
            </a:r>
            <a:r>
              <a:rPr lang="ru-RU" dirty="0" smtClean="0"/>
              <a:t>материалов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PRO предлагает доступ к готовым решениям для бизнеса, включающие демонстрации продуктов и услуг, программы для дистанционного обучения, готовые примеры игр и другие приложения для 3D веб </a:t>
            </a:r>
            <a:r>
              <a:rPr lang="ru-RU" dirty="0" smtClean="0"/>
              <a:t>дизайна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ru-RU" dirty="0"/>
              <a:t>Версия с длительным периодом поддержки (</a:t>
            </a:r>
            <a:r>
              <a:rPr lang="ru-RU" dirty="0" err="1"/>
              <a:t>long-term</a:t>
            </a:r>
            <a:r>
              <a:rPr lang="ru-RU" dirty="0"/>
              <a:t> </a:t>
            </a:r>
            <a:r>
              <a:rPr lang="ru-RU" dirty="0" err="1"/>
              <a:t>support</a:t>
            </a:r>
            <a:r>
              <a:rPr lang="ru-RU" dirty="0"/>
              <a:t>, LTS) значительно упрощает поддержание приложений в рабочем состоянии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1514" y="764373"/>
            <a:ext cx="9944686" cy="1293028"/>
          </a:xfrm>
        </p:spPr>
        <p:txBody>
          <a:bodyPr/>
          <a:lstStyle/>
          <a:p>
            <a:r>
              <a:rPr lang="en-US"/>
              <a:t>Blend4Web Community Edition (CE)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Blend4Web CE </a:t>
            </a:r>
            <a:r>
              <a:rPr lang="mr-IN" dirty="0" smtClean="0"/>
              <a:t>–</a:t>
            </a:r>
            <a:r>
              <a:rPr lang="ru-RU" dirty="0" smtClean="0"/>
              <a:t> полнофункциональное </a:t>
            </a:r>
            <a:r>
              <a:rPr lang="ru-RU" dirty="0"/>
              <a:t>решение, которое позволяет создавать открытые приложения совершенно </a:t>
            </a:r>
            <a:r>
              <a:rPr lang="ru-RU" dirty="0" smtClean="0"/>
              <a:t>бесплатно</a:t>
            </a:r>
          </a:p>
          <a:p>
            <a:pPr>
              <a:lnSpc>
                <a:spcPct val="150000"/>
              </a:lnSpc>
            </a:pPr>
            <a:r>
              <a:rPr lang="ru-RU" dirty="0"/>
              <a:t>Вы можете свободно использовать Blend4Web CE для создания любых </a:t>
            </a:r>
            <a:r>
              <a:rPr lang="ru-RU" dirty="0" smtClean="0"/>
              <a:t>приложений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Содержит </a:t>
            </a:r>
            <a:r>
              <a:rPr lang="ru-RU" dirty="0"/>
              <a:t>полностью открытый исходный </a:t>
            </a:r>
            <a:r>
              <a:rPr lang="ru-RU" dirty="0" smtClean="0"/>
              <a:t>код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Распространяется </a:t>
            </a:r>
            <a:r>
              <a:rPr lang="ru-RU" dirty="0"/>
              <a:t>под признанной в IT-индустрии лицензией </a:t>
            </a:r>
            <a:r>
              <a:rPr lang="ru-RU" dirty="0" smtClean="0"/>
              <a:t>GPL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Поддерживается </a:t>
            </a:r>
            <a:r>
              <a:rPr lang="ru-RU" dirty="0"/>
              <a:t>активным сообществом </a:t>
            </a:r>
            <a:r>
              <a:rPr lang="ru-RU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9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59987" y="314207"/>
            <a:ext cx="9832145" cy="1293028"/>
          </a:xfrm>
        </p:spPr>
        <p:txBody>
          <a:bodyPr/>
          <a:lstStyle/>
          <a:p>
            <a:r>
              <a:rPr lang="en-US" dirty="0"/>
              <a:t>Web Player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26609" y="1420837"/>
            <a:ext cx="11957539" cy="43526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ru-RU" sz="1600" dirty="0" err="1"/>
              <a:t>Web</a:t>
            </a:r>
            <a:r>
              <a:rPr lang="ru-RU" sz="1600" dirty="0"/>
              <a:t> </a:t>
            </a:r>
            <a:r>
              <a:rPr lang="ru-RU" sz="1600" dirty="0" err="1"/>
              <a:t>Player</a:t>
            </a:r>
            <a:r>
              <a:rPr lang="ru-RU" sz="1600" dirty="0"/>
              <a:t> – приложение, созданное специально для демонстрации 3D-моделей на страницах сайтов. Это простое, но мощное решение, входящее в поставку как Blend4Web CE, так и Blend4Web PRO, позволяет вам демонстрировать любой контент </a:t>
            </a:r>
            <a:r>
              <a:rPr lang="mr-IN" sz="1600" dirty="0" smtClean="0"/>
              <a:t>–</a:t>
            </a:r>
            <a:r>
              <a:rPr lang="ru-RU" sz="1600" dirty="0" smtClean="0"/>
              <a:t> от </a:t>
            </a:r>
            <a:r>
              <a:rPr lang="ru-RU" sz="1600" dirty="0"/>
              <a:t>простой модели до целой сцены - на вашем </a:t>
            </a:r>
            <a:r>
              <a:rPr lang="ru-RU" sz="1600" dirty="0" smtClean="0"/>
              <a:t>веб-сайте</a:t>
            </a:r>
            <a:endParaRPr lang="en-US" sz="1600" dirty="0" smtClean="0"/>
          </a:p>
          <a:p>
            <a:pPr>
              <a:lnSpc>
                <a:spcPct val="170000"/>
              </a:lnSpc>
            </a:pPr>
            <a:r>
              <a:rPr lang="ru-RU" sz="1600" dirty="0"/>
              <a:t>Для расширения функциональности веб-плеера вы можете использовать средство визуального программирования, известное как </a:t>
            </a:r>
            <a:r>
              <a:rPr lang="ru-RU" sz="1600" dirty="0">
                <a:hlinkClick r:id="rId2"/>
              </a:rPr>
              <a:t>Редактор логики,</a:t>
            </a:r>
            <a:r>
              <a:rPr lang="ru-RU" sz="1600" dirty="0"/>
              <a:t> и создавать сложные сценарии прямо в </a:t>
            </a:r>
            <a:r>
              <a:rPr lang="ru-RU" sz="1600" dirty="0" err="1"/>
              <a:t>Blender</a:t>
            </a:r>
            <a:r>
              <a:rPr lang="ru-RU" sz="1600" dirty="0"/>
              <a:t> без участия </a:t>
            </a:r>
            <a:r>
              <a:rPr lang="ru-RU" sz="1600" dirty="0" smtClean="0"/>
              <a:t>программистов</a:t>
            </a:r>
            <a:endParaRPr lang="en-US" sz="1600" dirty="0" smtClean="0"/>
          </a:p>
          <a:p>
            <a:pPr>
              <a:lnSpc>
                <a:spcPct val="170000"/>
              </a:lnSpc>
            </a:pPr>
            <a:r>
              <a:rPr lang="ru-RU" sz="1600" dirty="0"/>
              <a:t>Приложения для веб-плеера могут иметь один из двух форматов: JSON или </a:t>
            </a:r>
            <a:r>
              <a:rPr lang="ru-RU" sz="1600" dirty="0"/>
              <a:t>HTML.</a:t>
            </a:r>
            <a:r>
              <a:rPr lang="en-US" sz="1600" dirty="0"/>
              <a:t> </a:t>
            </a:r>
            <a:r>
              <a:rPr lang="ru-RU" sz="1600" dirty="0"/>
              <a:t>Формат </a:t>
            </a:r>
            <a:r>
              <a:rPr lang="ru-RU" sz="1600" dirty="0" smtClean="0"/>
              <a:t>JSON </a:t>
            </a:r>
            <a:r>
              <a:rPr lang="ru-RU" sz="1600" dirty="0"/>
              <a:t>гарантирует наилучшую возможную производительность и низкие эксплуатационные </a:t>
            </a:r>
            <a:r>
              <a:rPr lang="ru-RU" sz="1600" dirty="0"/>
              <a:t>расходы</a:t>
            </a:r>
            <a:r>
              <a:rPr lang="ru-RU" sz="1600" dirty="0" smtClean="0"/>
              <a:t>. </a:t>
            </a:r>
            <a:r>
              <a:rPr lang="ru-RU" sz="1600" dirty="0"/>
              <a:t>HTML-файлы </a:t>
            </a:r>
            <a:r>
              <a:rPr lang="ru-RU" sz="1600" dirty="0" smtClean="0"/>
              <a:t>наилучшим </a:t>
            </a:r>
            <a:r>
              <a:rPr lang="ru-RU" sz="1600" dirty="0"/>
              <a:t>образом подходят для доставки 3D контента посредством электронной почты, флэш-накопителей или размещения в файловых хранилищах</a:t>
            </a:r>
            <a:r>
              <a:rPr lang="ru-RU" sz="1600" dirty="0" smtClean="0"/>
              <a:t>.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825794"/>
            <a:ext cx="10820399" cy="1729674"/>
          </a:xfrm>
        </p:spPr>
        <p:txBody>
          <a:bodyPr/>
          <a:lstStyle/>
          <a:p>
            <a:r>
              <a:rPr lang="ru-RU" dirty="0" smtClean="0"/>
              <a:t>Электронный двор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015999" y="3866808"/>
            <a:ext cx="10490200" cy="955675"/>
          </a:xfrm>
        </p:spPr>
        <p:txBody>
          <a:bodyPr/>
          <a:lstStyle/>
          <a:p>
            <a:r>
              <a:rPr lang="ru-RU" dirty="0" smtClean="0"/>
              <a:t>Идеи, возможности, перспективы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74055" y="764373"/>
            <a:ext cx="9832145" cy="1293028"/>
          </a:xfrm>
        </p:spPr>
        <p:txBody>
          <a:bodyPr/>
          <a:lstStyle/>
          <a:p>
            <a:r>
              <a:rPr lang="ru-RU" dirty="0" smtClean="0"/>
              <a:t>ИДЕИ электронного двора</a:t>
            </a:r>
            <a:endParaRPr lang="ru-RU" dirty="0"/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565933"/>
              </p:ext>
            </p:extLst>
          </p:nvPr>
        </p:nvGraphicFramePr>
        <p:xfrm>
          <a:off x="685800" y="2193925"/>
          <a:ext cx="10820400" cy="3579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0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74055" y="764373"/>
            <a:ext cx="9832145" cy="1293028"/>
          </a:xfrm>
        </p:spPr>
        <p:txBody>
          <a:bodyPr/>
          <a:lstStyle/>
          <a:p>
            <a:r>
              <a:rPr lang="ru-RU" dirty="0" smtClean="0"/>
              <a:t>Интерактивная Визуализация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007925" y="2194560"/>
            <a:ext cx="5062287" cy="309757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Реалистичная </a:t>
            </a:r>
            <a:r>
              <a:rPr lang="en-US" dirty="0" smtClean="0"/>
              <a:t>real-time</a:t>
            </a:r>
            <a:r>
              <a:rPr lang="ru-RU" dirty="0" smtClean="0"/>
              <a:t> графика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Симуляция столкновений  и воды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Симуляция колесного транспорта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Программируемые сценарии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«Родной» </a:t>
            </a:r>
            <a:r>
              <a:rPr lang="ru-RU" dirty="0" smtClean="0"/>
              <a:t>компонент для сайтов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3" y="2194560"/>
            <a:ext cx="6470037" cy="29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Интерактивная Инфографика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7526214" y="2194560"/>
            <a:ext cx="3979985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3</a:t>
            </a:r>
            <a:r>
              <a:rPr lang="en-US" dirty="0" smtClean="0"/>
              <a:t>D </a:t>
            </a:r>
            <a:r>
              <a:rPr lang="ru-RU" dirty="0" smtClean="0"/>
              <a:t>анимированная визуализация ключевых показателей в браузере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Отображение </a:t>
            </a:r>
            <a:r>
              <a:rPr lang="ru-RU" dirty="0"/>
              <a:t>данных </a:t>
            </a:r>
            <a:r>
              <a:rPr lang="ru-RU" dirty="0" smtClean="0"/>
              <a:t>и видео из других информационных и диспетчерских систем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Детализация по клику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8" y="2194560"/>
            <a:ext cx="6841066" cy="33615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9" y="1783373"/>
            <a:ext cx="3370578" cy="18959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62" y="3552711"/>
            <a:ext cx="300736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Возможности и Перспективы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49868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Каждый двор может стать информационным компонентом городского планирования с визуально понятной инфраструктурой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3</a:t>
            </a:r>
            <a:r>
              <a:rPr lang="en-US" dirty="0" smtClean="0"/>
              <a:t>D</a:t>
            </a:r>
            <a:r>
              <a:rPr lang="ru-RU" dirty="0" smtClean="0"/>
              <a:t> </a:t>
            </a:r>
            <a:r>
              <a:rPr lang="ru-RU" dirty="0"/>
              <a:t>м</a:t>
            </a:r>
            <a:r>
              <a:rPr lang="ru-RU" dirty="0" smtClean="0"/>
              <a:t>одель двора может стать не только цифровым паспортом городской ячейки, но и визуальным средством решения социальных задач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С помощью </a:t>
            </a:r>
            <a:r>
              <a:rPr lang="en-US" dirty="0" smtClean="0"/>
              <a:t>Blend4Web </a:t>
            </a:r>
            <a:r>
              <a:rPr lang="ru-RU" dirty="0" smtClean="0"/>
              <a:t>можно собирать новые визуальные идеи для организации современной инфраструктуры городских дворов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825794"/>
            <a:ext cx="10820399" cy="1729674"/>
          </a:xfrm>
        </p:spPr>
        <p:txBody>
          <a:bodyPr/>
          <a:lstStyle/>
          <a:p>
            <a:r>
              <a:rPr lang="ru-RU" dirty="0" smtClean="0"/>
              <a:t>Сотрудничество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015999" y="3866808"/>
            <a:ext cx="10490200" cy="955675"/>
          </a:xfrm>
        </p:spPr>
        <p:txBody>
          <a:bodyPr/>
          <a:lstStyle/>
          <a:p>
            <a:r>
              <a:rPr lang="ru-RU" dirty="0" smtClean="0"/>
              <a:t>Контакты и форматы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Форматы сотрудничества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Поставка технологий и продуктов </a:t>
            </a:r>
            <a:r>
              <a:rPr lang="en-US" dirty="0" smtClean="0"/>
              <a:t>Blend4Web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Подписка на консультационную и техническую поддержку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Консультирование проектов по трехмерной визуализации, включая</a:t>
            </a:r>
          </a:p>
          <a:p>
            <a:pPr lvl="1">
              <a:lnSpc>
                <a:spcPct val="150000"/>
              </a:lnSpc>
            </a:pPr>
            <a:r>
              <a:rPr lang="ru-RU" dirty="0"/>
              <a:t>Проектирование интерактивных трехмерных </a:t>
            </a:r>
            <a:r>
              <a:rPr lang="ru-RU" dirty="0" smtClean="0"/>
              <a:t>приложений</a:t>
            </a:r>
            <a:endParaRPr lang="ru-RU" dirty="0"/>
          </a:p>
          <a:p>
            <a:pPr lvl="1">
              <a:lnSpc>
                <a:spcPct val="150000"/>
              </a:lnSpc>
            </a:pPr>
            <a:r>
              <a:rPr lang="ru-RU" dirty="0"/>
              <a:t>П</a:t>
            </a:r>
            <a:r>
              <a:rPr lang="ru-RU" dirty="0" smtClean="0"/>
              <a:t>омощь в подборе и управлении командой художников и/или студий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825794"/>
            <a:ext cx="10820399" cy="1729674"/>
          </a:xfrm>
        </p:spPr>
        <p:txBody>
          <a:bodyPr/>
          <a:lstStyle/>
          <a:p>
            <a:r>
              <a:rPr lang="ru-RU" dirty="0" smtClean="0"/>
              <a:t>Сделано в России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1015999" y="3866807"/>
            <a:ext cx="10490200" cy="955675"/>
          </a:xfrm>
        </p:spPr>
        <p:txBody>
          <a:bodyPr/>
          <a:lstStyle/>
          <a:p>
            <a:r>
              <a:rPr lang="ru-RU" dirty="0" smtClean="0"/>
              <a:t>Факты о компании разработчике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1" cy="1293028"/>
          </a:xfrm>
        </p:spPr>
        <p:txBody>
          <a:bodyPr/>
          <a:lstStyle/>
          <a:p>
            <a:r>
              <a:rPr lang="ru-RU" dirty="0" smtClean="0"/>
              <a:t>Контакты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ru-RU" dirty="0" smtClean="0"/>
              <a:t>Быков </a:t>
            </a:r>
            <a:r>
              <a:rPr lang="ru-RU" dirty="0"/>
              <a:t>Андрей Юрьевич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/>
              <a:t>Руководитель программы развития проектов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/>
              <a:t>Мобильный телефон : +7 (916) </a:t>
            </a:r>
            <a:r>
              <a:rPr lang="ru-RU" sz="1700" dirty="0" smtClean="0"/>
              <a:t>695-22-71</a:t>
            </a:r>
          </a:p>
          <a:p>
            <a:pPr marL="0" indent="0" algn="ctr">
              <a:lnSpc>
                <a:spcPct val="150000"/>
              </a:lnSpc>
              <a:buNone/>
            </a:pPr>
            <a:endParaRPr lang="ru-RU" sz="1700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ru-RU" dirty="0" smtClean="0"/>
              <a:t>ООО Триумф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 smtClean="0"/>
              <a:t>Адрес: 109044</a:t>
            </a:r>
            <a:r>
              <a:rPr lang="ru-RU" sz="1700" dirty="0"/>
              <a:t>, г. </a:t>
            </a:r>
            <a:r>
              <a:rPr lang="ru-RU" sz="1700" dirty="0" smtClean="0"/>
              <a:t>Москва, 2-й </a:t>
            </a:r>
            <a:r>
              <a:rPr lang="ru-RU" sz="1700" dirty="0" err="1"/>
              <a:t>Крутицкий</a:t>
            </a:r>
            <a:r>
              <a:rPr lang="ru-RU" sz="1700" dirty="0"/>
              <a:t> пер., д.18, </a:t>
            </a:r>
            <a:r>
              <a:rPr lang="ru-RU" sz="1700" dirty="0" smtClean="0"/>
              <a:t>стр.3</a:t>
            </a:r>
            <a:endParaRPr lang="ru-RU" sz="17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ru-RU" sz="1700" dirty="0" smtClean="0"/>
              <a:t>Телефон</a:t>
            </a:r>
            <a:r>
              <a:rPr lang="ru-RU" sz="1700" dirty="0"/>
              <a:t>: </a:t>
            </a:r>
            <a:r>
              <a:rPr lang="mr-IN" sz="1700" dirty="0"/>
              <a:t>+7 (495) </a:t>
            </a:r>
            <a:r>
              <a:rPr lang="mr-IN" sz="1700" dirty="0" smtClean="0"/>
              <a:t>676-</a:t>
            </a:r>
            <a:r>
              <a:rPr lang="ru-RU" sz="1700" dirty="0" smtClean="0"/>
              <a:t>18</a:t>
            </a:r>
            <a:r>
              <a:rPr lang="mr-IN" sz="1700" dirty="0" smtClean="0"/>
              <a:t>-</a:t>
            </a:r>
            <a:r>
              <a:rPr lang="ru-RU" sz="1700" dirty="0" smtClean="0"/>
              <a:t>0</a:t>
            </a:r>
            <a:r>
              <a:rPr lang="mr-IN" sz="1700" dirty="0" smtClean="0"/>
              <a:t>0</a:t>
            </a:r>
            <a:r>
              <a:rPr lang="ru-RU" sz="1700" dirty="0"/>
              <a:t>,</a:t>
            </a:r>
            <a:r>
              <a:rPr lang="mr-IN" sz="1700" dirty="0" smtClean="0"/>
              <a:t> </a:t>
            </a:r>
            <a:r>
              <a:rPr lang="mr-IN" sz="1700" dirty="0"/>
              <a:t>+7 (495) </a:t>
            </a:r>
            <a:r>
              <a:rPr lang="mr-IN" sz="1700" dirty="0" smtClean="0"/>
              <a:t>676-36-60</a:t>
            </a:r>
            <a:r>
              <a:rPr lang="ru-RU" sz="1700" dirty="0" smtClean="0"/>
              <a:t>     </a:t>
            </a:r>
            <a:r>
              <a:rPr lang="en-US" sz="1700" dirty="0" smtClean="0"/>
              <a:t> </a:t>
            </a:r>
            <a:r>
              <a:rPr lang="ru-RU" sz="1700" dirty="0" smtClean="0"/>
              <a:t>Сайт: </a:t>
            </a:r>
            <a:r>
              <a:rPr lang="en-US" sz="1700" dirty="0" smtClean="0">
                <a:hlinkClick r:id="rId2"/>
              </a:rPr>
              <a:t>www.blend4web.com</a:t>
            </a:r>
            <a:r>
              <a:rPr lang="en-US" sz="1700" dirty="0" smtClean="0"/>
              <a:t> </a:t>
            </a:r>
            <a:endParaRPr lang="ru-RU" sz="1700" dirty="0"/>
          </a:p>
          <a:p>
            <a:pPr marL="0" indent="0">
              <a:lnSpc>
                <a:spcPct val="150000"/>
              </a:lnSpc>
              <a:buNone/>
            </a:pPr>
            <a:endParaRPr lang="ru-RU" sz="18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 smtClean="0"/>
              <a:t>Ждем Вас на сайте </a:t>
            </a:r>
            <a:r>
              <a:rPr lang="en-US" smtClean="0">
                <a:hlinkClick r:id="rId2"/>
              </a:rPr>
              <a:t>www.blend4web.com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405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Сведения о компании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dirty="0"/>
              <a:t>ООО «Триумф» является 100% российской компанией, офис находится в г. Москве. Компания разрабатывает 3D веб решения в области демонстраций продуктов, электронного обучения, игровой разработки, рекламы и веб дизайна. Фреймворк Blend4Web является наиболее известным из продуктов и технологий, разрабатываемых нашей компанией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Наши клиенты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>
                <a:hlinkClick r:id="rId2"/>
              </a:rPr>
              <a:t>NASA</a:t>
            </a:r>
            <a:r>
              <a:rPr lang="ru-RU" dirty="0"/>
              <a:t>, аэрокосмическое агентство США;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3"/>
              </a:rPr>
              <a:t>Dassault Group</a:t>
            </a:r>
            <a:r>
              <a:rPr lang="ru-RU" dirty="0"/>
              <a:t>, французский производитель авиационной техники </a:t>
            </a:r>
            <a:r>
              <a:rPr lang="ru-RU" dirty="0" err="1"/>
              <a:t>Falcon</a:t>
            </a:r>
            <a:r>
              <a:rPr lang="ru-RU" dirty="0"/>
              <a:t>, </a:t>
            </a:r>
            <a:r>
              <a:rPr lang="ru-RU" dirty="0" err="1"/>
              <a:t>Mirage</a:t>
            </a:r>
            <a:r>
              <a:rPr lang="ru-RU" dirty="0"/>
              <a:t> и </a:t>
            </a:r>
            <a:r>
              <a:rPr lang="ru-RU" dirty="0" err="1"/>
              <a:t>Rafale</a:t>
            </a:r>
            <a:r>
              <a:rPr lang="ru-RU" dirty="0"/>
              <a:t>, а также систем САПР </a:t>
            </a:r>
            <a:r>
              <a:rPr lang="ru-RU" dirty="0" err="1"/>
              <a:t>SolidWorks</a:t>
            </a:r>
            <a:r>
              <a:rPr lang="ru-RU" dirty="0"/>
              <a:t> и CATIA;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4"/>
              </a:rPr>
              <a:t>General Electric</a:t>
            </a:r>
            <a:r>
              <a:rPr lang="ru-RU" dirty="0"/>
              <a:t>, известная транснациональная корпорация;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5"/>
              </a:rPr>
              <a:t>Wargaming</a:t>
            </a:r>
            <a:r>
              <a:rPr lang="ru-RU" dirty="0"/>
              <a:t>, разработчик популярной многопользовательской игры </a:t>
            </a:r>
            <a:r>
              <a:rPr lang="ru-RU" dirty="0" err="1"/>
              <a:t>World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Tanks</a:t>
            </a:r>
            <a:r>
              <a:rPr lang="ru-RU" dirty="0"/>
              <a:t>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6"/>
              </a:rPr>
              <a:t>Greenpeace</a:t>
            </a:r>
            <a:r>
              <a:rPr lang="ru-RU" dirty="0"/>
              <a:t>, международная экологическая организация;</a:t>
            </a:r>
          </a:p>
          <a:p>
            <a:pPr>
              <a:lnSpc>
                <a:spcPct val="150000"/>
              </a:lnSpc>
            </a:pPr>
            <a:r>
              <a:rPr lang="ru-RU" dirty="0">
                <a:hlinkClick r:id="rId7"/>
              </a:rPr>
              <a:t>Tallink Grupp</a:t>
            </a:r>
            <a:r>
              <a:rPr lang="ru-RU" dirty="0"/>
              <a:t>, крупнейший паромный оператор в регионе Балтийского моря с годовым оборотом около 1 млрд. евро.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 проекта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21 декабря 2010 года </a:t>
            </a:r>
            <a:r>
              <a:rPr lang="mr-IN" dirty="0" smtClean="0"/>
              <a:t>–</a:t>
            </a:r>
            <a:r>
              <a:rPr lang="ru-RU" dirty="0" smtClean="0"/>
              <a:t> «день рождения» проекта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2011 год </a:t>
            </a:r>
            <a:r>
              <a:rPr lang="mr-IN" dirty="0" smtClean="0"/>
              <a:t>–</a:t>
            </a:r>
            <a:r>
              <a:rPr lang="ru-RU" dirty="0" smtClean="0"/>
              <a:t> первая крупная аудиовизуальная сцена «Остров» для работы в </a:t>
            </a:r>
            <a:r>
              <a:rPr lang="ru-RU" dirty="0" err="1" smtClean="0"/>
              <a:t>десктопных</a:t>
            </a:r>
            <a:r>
              <a:rPr lang="ru-RU" dirty="0" smtClean="0"/>
              <a:t> и мобильных  браузерах на технологии </a:t>
            </a:r>
            <a:r>
              <a:rPr lang="en-US" dirty="0" smtClean="0"/>
              <a:t>WebGL</a:t>
            </a:r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28 марта 2014 года </a:t>
            </a:r>
            <a:r>
              <a:rPr lang="mr-IN" dirty="0" smtClean="0"/>
              <a:t>–</a:t>
            </a:r>
            <a:r>
              <a:rPr lang="ru-RU" dirty="0" smtClean="0"/>
              <a:t> первый релиз </a:t>
            </a:r>
            <a:r>
              <a:rPr lang="en-US" dirty="0" smtClean="0"/>
              <a:t>Blend4Web </a:t>
            </a:r>
            <a:r>
              <a:rPr lang="ru-RU" dirty="0" smtClean="0"/>
              <a:t>в качестве программной платформы </a:t>
            </a:r>
            <a:r>
              <a:rPr lang="ru-RU" dirty="0"/>
              <a:t>под открытой и коммерческой </a:t>
            </a:r>
            <a:r>
              <a:rPr lang="ru-RU" dirty="0" smtClean="0"/>
              <a:t>лицензиями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В феврале 2015 г. в состав SDK был включен сервер </a:t>
            </a:r>
            <a:r>
              <a:rPr lang="ru-RU" dirty="0" smtClean="0"/>
              <a:t>разработки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1 мая 2016 год </a:t>
            </a:r>
            <a:r>
              <a:rPr lang="mr-IN" dirty="0" smtClean="0"/>
              <a:t>–</a:t>
            </a:r>
            <a:r>
              <a:rPr lang="ru-RU" dirty="0" smtClean="0"/>
              <a:t> первая </a:t>
            </a:r>
            <a:r>
              <a:rPr lang="en-US" dirty="0"/>
              <a:t> </a:t>
            </a:r>
            <a:r>
              <a:rPr lang="ru-RU" dirty="0" smtClean="0"/>
              <a:t>международная конференция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СДЕЛАНО НА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9" y="584153"/>
            <a:ext cx="2942097" cy="26719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579" y="1897600"/>
            <a:ext cx="3411195" cy="30747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8" y="3201311"/>
            <a:ext cx="3721100" cy="33782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58" y="3295928"/>
            <a:ext cx="2630760" cy="239731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60" y="1838044"/>
            <a:ext cx="3633082" cy="32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3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895600" y="243869"/>
            <a:ext cx="8610600" cy="1293028"/>
          </a:xfrm>
        </p:spPr>
        <p:txBody>
          <a:bodyPr/>
          <a:lstStyle/>
          <a:p>
            <a:r>
              <a:rPr lang="ru-RU" dirty="0" smtClean="0"/>
              <a:t>Технологии  </a:t>
            </a:r>
            <a:r>
              <a:rPr lang="en-US" dirty="0" smtClean="0"/>
              <a:t>BLEND4WEB</a:t>
            </a:r>
            <a:endParaRPr lang="ru-RU" dirty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77" y="1364567"/>
            <a:ext cx="7527738" cy="514873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39" y="1932323"/>
            <a:ext cx="3800751" cy="32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/>
              <a:t>WebGL </a:t>
            </a:r>
            <a:r>
              <a:rPr lang="mr-IN" dirty="0" smtClean="0"/>
              <a:t>–</a:t>
            </a:r>
            <a:r>
              <a:rPr lang="ru-RU" dirty="0" smtClean="0"/>
              <a:t> технология </a:t>
            </a:r>
            <a:r>
              <a:rPr lang="ru-RU" dirty="0"/>
              <a:t>3D графики в интернет</a:t>
            </a:r>
          </a:p>
          <a:p>
            <a:pPr>
              <a:lnSpc>
                <a:spcPct val="150000"/>
              </a:lnSpc>
            </a:pPr>
            <a:r>
              <a:rPr lang="ru-RU" dirty="0"/>
              <a:t>Новый уровень </a:t>
            </a:r>
            <a:r>
              <a:rPr lang="ru-RU" dirty="0" smtClean="0"/>
              <a:t>вовлеченности </a:t>
            </a:r>
            <a:r>
              <a:rPr lang="mr-IN" dirty="0" smtClean="0"/>
              <a:t>–</a:t>
            </a:r>
            <a:r>
              <a:rPr lang="ru-RU" dirty="0" smtClean="0"/>
              <a:t> возможность </a:t>
            </a:r>
            <a:r>
              <a:rPr lang="ru-RU" dirty="0"/>
              <a:t>не только наблюдать за презентацией, но и принимать в ней </a:t>
            </a:r>
            <a:r>
              <a:rPr lang="ru-RU" dirty="0" smtClean="0"/>
              <a:t>участие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Стандарт </a:t>
            </a:r>
            <a:r>
              <a:rPr lang="ru-RU" dirty="0" smtClean="0"/>
              <a:t>WebGL</a:t>
            </a:r>
            <a:r>
              <a:rPr lang="en-US" dirty="0" smtClean="0"/>
              <a:t> </a:t>
            </a:r>
            <a:r>
              <a:rPr lang="ru-RU" dirty="0"/>
              <a:t>не требует установки плагинов и поддерживается практически всеми современными браузерами как на стационарных, так и на мобильных </a:t>
            </a:r>
            <a:r>
              <a:rPr lang="ru-RU" dirty="0" smtClean="0"/>
              <a:t>платформах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Ч</a:t>
            </a:r>
            <a:r>
              <a:rPr lang="ru-RU" dirty="0" smtClean="0"/>
              <a:t>тобы </a:t>
            </a:r>
            <a:r>
              <a:rPr lang="ru-RU" dirty="0"/>
              <a:t>сделать работу с WebGL ещё проще и ещё удобнее, </a:t>
            </a:r>
            <a:r>
              <a:rPr lang="ru-RU" dirty="0" smtClean="0"/>
              <a:t>мы </a:t>
            </a:r>
            <a:r>
              <a:rPr lang="ru-RU" dirty="0"/>
              <a:t>создали мощный, но простой в освоении и использовании </a:t>
            </a:r>
            <a:r>
              <a:rPr lang="ru-RU" dirty="0" smtClean="0"/>
              <a:t>3D-движок </a:t>
            </a:r>
            <a:r>
              <a:rPr lang="en-US" dirty="0" smtClean="0"/>
              <a:t>Blend4Web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Blender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57890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ru-RU" dirty="0" err="1" smtClean="0"/>
              <a:t>Blender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профессиональный </a:t>
            </a:r>
            <a:r>
              <a:rPr lang="ru-RU" dirty="0"/>
              <a:t>пакет для создания трёхмерной графики, </a:t>
            </a:r>
            <a:r>
              <a:rPr lang="ru-RU" dirty="0" smtClean="0"/>
              <a:t>развиваемый </a:t>
            </a:r>
            <a:r>
              <a:rPr lang="ru-RU" dirty="0"/>
              <a:t>некоммерческой организацией </a:t>
            </a:r>
            <a:r>
              <a:rPr lang="ru-RU" dirty="0" err="1"/>
              <a:t>Blender</a:t>
            </a:r>
            <a:r>
              <a:rPr lang="ru-RU" dirty="0"/>
              <a:t> </a:t>
            </a:r>
            <a:r>
              <a:rPr lang="ru-RU" dirty="0" err="1" smtClean="0"/>
              <a:t>Foundation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ru-RU" dirty="0" err="1"/>
              <a:t>Blender</a:t>
            </a:r>
            <a:r>
              <a:rPr lang="ru-RU" dirty="0"/>
              <a:t> — свободное программное обеспечение, распространяется бесплатно, доступны версии как для </a:t>
            </a:r>
            <a:r>
              <a:rPr lang="ru-RU" dirty="0" err="1"/>
              <a:t>Windows</a:t>
            </a:r>
            <a:r>
              <a:rPr lang="ru-RU" dirty="0"/>
              <a:t>, так и для </a:t>
            </a:r>
            <a:r>
              <a:rPr lang="ru-RU" dirty="0" err="1"/>
              <a:t>Linux</a:t>
            </a:r>
            <a:r>
              <a:rPr lang="ru-RU" dirty="0"/>
              <a:t> и </a:t>
            </a:r>
            <a:r>
              <a:rPr lang="ru-RU" dirty="0" err="1"/>
              <a:t>macOS</a:t>
            </a:r>
            <a:r>
              <a:rPr lang="ru-RU" dirty="0"/>
              <a:t>. Интерфейс программы переведён на все основные языки мира и может быть настроен в соответствии с требованиями пользователя.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ru-RU" dirty="0"/>
              <a:t>Blend4Web является полнофункциональным интегрированным решением, ключевым компонентом которого остается </a:t>
            </a:r>
            <a:r>
              <a:rPr lang="ru-RU" dirty="0" err="1"/>
              <a:t>Blender</a:t>
            </a:r>
            <a:r>
              <a:rPr lang="ru-RU" dirty="0"/>
              <a:t>. Мы активно сотрудничаем с проектом </a:t>
            </a:r>
            <a:r>
              <a:rPr lang="ru-RU" dirty="0" err="1"/>
              <a:t>Blender</a:t>
            </a:r>
            <a:r>
              <a:rPr lang="ru-RU" dirty="0"/>
              <a:t>. В частности, наша компания является бриллиантовым спонсором проекта. Кроме того, наши разработчики принимают активное участие в развитии </a:t>
            </a:r>
            <a:r>
              <a:rPr lang="ru-RU" dirty="0" err="1"/>
              <a:t>Blender</a:t>
            </a:r>
            <a:r>
              <a:rPr lang="ru-RU" dirty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659" y="5693242"/>
            <a:ext cx="3404681" cy="116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 самолета</Template>
  <TotalTime>1328</TotalTime>
  <Words>808</Words>
  <Application>Microsoft Macintosh PowerPoint</Application>
  <PresentationFormat>Широкоэкранный</PresentationFormat>
  <Paragraphs>89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Calibri</vt:lpstr>
      <vt:lpstr>Century Gothic</vt:lpstr>
      <vt:lpstr>Mangal</vt:lpstr>
      <vt:lpstr>Arial</vt:lpstr>
      <vt:lpstr>След самолета</vt:lpstr>
      <vt:lpstr>ЭЛЕКТРОННЫЙ Двор</vt:lpstr>
      <vt:lpstr>Сделано в России</vt:lpstr>
      <vt:lpstr>Сведения о компании</vt:lpstr>
      <vt:lpstr>Наши клиенты</vt:lpstr>
      <vt:lpstr>История проекта</vt:lpstr>
      <vt:lpstr>СДЕЛАНО НА bLend4Web</vt:lpstr>
      <vt:lpstr>Технологии  BLEND4WEB</vt:lpstr>
      <vt:lpstr>WEBGL</vt:lpstr>
      <vt:lpstr>Blender</vt:lpstr>
      <vt:lpstr>BLEND4WEB PRO</vt:lpstr>
      <vt:lpstr>Blend4Web Community Edition (CE)</vt:lpstr>
      <vt:lpstr>Web Player</vt:lpstr>
      <vt:lpstr>Электронный двор</vt:lpstr>
      <vt:lpstr>ИДЕИ электронного двора</vt:lpstr>
      <vt:lpstr>Интерактивная Визуализация</vt:lpstr>
      <vt:lpstr>Интерактивная Инфографика</vt:lpstr>
      <vt:lpstr>Возможности и Перспективы</vt:lpstr>
      <vt:lpstr>Сотрудничество</vt:lpstr>
      <vt:lpstr>Форматы сотрудничества</vt:lpstr>
      <vt:lpstr>Контакты</vt:lpstr>
      <vt:lpstr>Спасибо за внимание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 Двор</dc:title>
  <dc:creator>Андрей Быков</dc:creator>
  <cp:lastModifiedBy>Андрей Быков</cp:lastModifiedBy>
  <cp:revision>42</cp:revision>
  <dcterms:created xsi:type="dcterms:W3CDTF">2017-01-28T18:43:10Z</dcterms:created>
  <dcterms:modified xsi:type="dcterms:W3CDTF">2017-01-29T16:52:46Z</dcterms:modified>
</cp:coreProperties>
</file>